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65" r:id="rId2"/>
    <p:sldId id="261" r:id="rId3"/>
    <p:sldId id="260" r:id="rId4"/>
    <p:sldId id="263" r:id="rId5"/>
    <p:sldId id="262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0099"/>
    <a:srgbClr val="33CC3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254021-B42C-42B7-9BED-5E368992893D}" type="datetimeFigureOut">
              <a:rPr lang="en-US" smtClean="0"/>
              <a:t>11/22/2017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4CA1F6-8E31-4938-AAB8-CFACFD7B5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4155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C327B7-99E5-4523-AC42-5FD75C9895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0160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58E201-5D6C-41F8-9D9A-C1A9482DBE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3741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73667-8495-4737-BA8B-1D99979C08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14024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C492961-DCF6-4331-AE4C-F91D723474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67238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F5325B6-30EA-4DF1-83B7-39AB00FF4CC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4528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9D919-7185-4EAD-82A0-3444D4BADE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536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911470-8468-4440-B5AA-7895D42C7E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2628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27A385-CBD8-466D-9D1A-DEE383A6B3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0105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528874-4573-4651-B6DB-A18694CA37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708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120D6-80DE-4A18-86A0-06120B7C9A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8838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6C780-4390-44E3-A25E-DDAD0AC592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7011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35D7DF-8773-4565-AD02-8F51FB289F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9499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4538E-2837-4D32-A69A-2057801580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1210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F3762D4-023D-4BDF-885A-C1F6660624B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r"/>
            <a:r>
              <a:rPr lang="en-US" dirty="0" smtClean="0">
                <a:solidFill>
                  <a:srgbClr val="00B0F0"/>
                </a:solidFill>
              </a:rPr>
              <a:t>27</a:t>
            </a:r>
            <a:r>
              <a:rPr lang="en-US" dirty="0" smtClean="0">
                <a:solidFill>
                  <a:srgbClr val="00B0F0"/>
                </a:solidFill>
              </a:rPr>
              <a:t>/11/17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8915400" cy="579120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24b:</a:t>
            </a:r>
          </a:p>
          <a:p>
            <a:pPr marL="0" indent="0">
              <a:buNone/>
            </a:pPr>
            <a:r>
              <a:rPr lang="es-ES_tradnl" altLang="en-US" sz="2400" i="1" dirty="0">
                <a:solidFill>
                  <a:srgbClr val="00B050"/>
                </a:solidFill>
              </a:rPr>
              <a:t>L.O.: To </a:t>
            </a:r>
            <a:r>
              <a:rPr lang="es-ES_tradnl" altLang="en-US" sz="2400" i="1" dirty="0" err="1">
                <a:solidFill>
                  <a:srgbClr val="00B050"/>
                </a:solidFill>
              </a:rPr>
              <a:t>learn</a:t>
            </a:r>
            <a:r>
              <a:rPr lang="es-ES_tradnl" altLang="en-US" sz="2400" i="1" dirty="0">
                <a:solidFill>
                  <a:srgbClr val="00B050"/>
                </a:solidFill>
              </a:rPr>
              <a:t> </a:t>
            </a:r>
            <a:r>
              <a:rPr lang="es-ES_tradnl" altLang="en-US" sz="2400" i="1" dirty="0" err="1">
                <a:solidFill>
                  <a:srgbClr val="00B050"/>
                </a:solidFill>
              </a:rPr>
              <a:t>the</a:t>
            </a:r>
            <a:r>
              <a:rPr lang="es-ES_tradnl" altLang="en-US" sz="2400" i="1" dirty="0">
                <a:solidFill>
                  <a:srgbClr val="00B050"/>
                </a:solidFill>
              </a:rPr>
              <a:t> </a:t>
            </a:r>
            <a:r>
              <a:rPr lang="es-ES_tradnl" altLang="en-US" sz="2400" i="1" dirty="0" err="1">
                <a:solidFill>
                  <a:srgbClr val="00B050"/>
                </a:solidFill>
              </a:rPr>
              <a:t>form</a:t>
            </a:r>
            <a:r>
              <a:rPr lang="es-ES_tradnl" altLang="en-US" sz="2400" i="1" dirty="0">
                <a:solidFill>
                  <a:srgbClr val="00B050"/>
                </a:solidFill>
              </a:rPr>
              <a:t> and use of presente tense –ER/-IR </a:t>
            </a:r>
            <a:r>
              <a:rPr lang="es-ES_tradnl" altLang="en-US" sz="2400" i="1" dirty="0" err="1">
                <a:solidFill>
                  <a:srgbClr val="00B050"/>
                </a:solidFill>
              </a:rPr>
              <a:t>verbs</a:t>
            </a:r>
            <a:endParaRPr lang="es-ES_tradnl" altLang="en-US" sz="2400" i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Conjugate the following verbs. </a:t>
            </a:r>
            <a:r>
              <a:rPr lang="en-US" i="1" dirty="0" smtClean="0">
                <a:solidFill>
                  <a:schemeClr val="accent4"/>
                </a:solidFill>
              </a:rPr>
              <a:t>(chart form)</a:t>
            </a:r>
            <a:endParaRPr lang="en-US" dirty="0" smtClean="0">
              <a:solidFill>
                <a:schemeClr val="accent4"/>
              </a:solidFill>
            </a:endParaRPr>
          </a:p>
          <a:p>
            <a:r>
              <a:rPr lang="en-US" dirty="0" smtClean="0">
                <a:solidFill>
                  <a:schemeClr val="accent4"/>
                </a:solidFill>
              </a:rPr>
              <a:t>Then, write an original sentence with each verb. </a:t>
            </a:r>
            <a:r>
              <a:rPr lang="en-US" i="1" dirty="0" smtClean="0">
                <a:solidFill>
                  <a:schemeClr val="accent4"/>
                </a:solidFill>
              </a:rPr>
              <a:t>(make sure the verb is conjugated)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4"/>
                </a:solidFill>
              </a:rPr>
              <a:t>Comer </a:t>
            </a:r>
            <a:r>
              <a:rPr lang="en-US" i="1" dirty="0" smtClean="0">
                <a:solidFill>
                  <a:schemeClr val="accent4"/>
                </a:solidFill>
              </a:rPr>
              <a:t>(to eat)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>
                <a:solidFill>
                  <a:schemeClr val="accent4"/>
                </a:solidFill>
              </a:rPr>
              <a:t>Beber</a:t>
            </a:r>
            <a:r>
              <a:rPr lang="en-US" dirty="0" smtClean="0">
                <a:solidFill>
                  <a:schemeClr val="accent4"/>
                </a:solidFill>
              </a:rPr>
              <a:t> </a:t>
            </a:r>
            <a:r>
              <a:rPr lang="en-US" i="1" dirty="0" smtClean="0">
                <a:solidFill>
                  <a:schemeClr val="accent4"/>
                </a:solidFill>
              </a:rPr>
              <a:t>(to drink)</a:t>
            </a:r>
            <a:endParaRPr lang="en-US" dirty="0" smtClean="0">
              <a:solidFill>
                <a:schemeClr val="accent4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>
                <a:solidFill>
                  <a:schemeClr val="accent4"/>
                </a:solidFill>
              </a:rPr>
              <a:t>Abrir</a:t>
            </a:r>
            <a:r>
              <a:rPr lang="en-US" dirty="0" smtClean="0">
                <a:solidFill>
                  <a:schemeClr val="accent4"/>
                </a:solidFill>
              </a:rPr>
              <a:t> </a:t>
            </a:r>
            <a:r>
              <a:rPr lang="en-US" i="1" dirty="0" smtClean="0">
                <a:solidFill>
                  <a:schemeClr val="accent4"/>
                </a:solidFill>
              </a:rPr>
              <a:t>(to open)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>
                <a:solidFill>
                  <a:schemeClr val="accent4"/>
                </a:solidFill>
              </a:rPr>
              <a:t>Escribir</a:t>
            </a:r>
            <a:r>
              <a:rPr lang="en-US" dirty="0" smtClean="0">
                <a:solidFill>
                  <a:schemeClr val="accent4"/>
                </a:solidFill>
              </a:rPr>
              <a:t> </a:t>
            </a:r>
            <a:r>
              <a:rPr lang="en-US" i="1" dirty="0" smtClean="0">
                <a:solidFill>
                  <a:schemeClr val="accent4"/>
                </a:solidFill>
              </a:rPr>
              <a:t>(to write)</a:t>
            </a:r>
            <a:endParaRPr lang="en-US" dirty="0" smtClean="0">
              <a:solidFill>
                <a:schemeClr val="accent4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113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76200"/>
            <a:ext cx="8229600" cy="884238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09600"/>
            <a:ext cx="8991600" cy="55626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dirty="0" smtClean="0"/>
              <a:t>II- </a:t>
            </a:r>
            <a:r>
              <a:rPr lang="es-ES_tradnl" altLang="en-US" dirty="0" err="1" smtClean="0"/>
              <a:t>Copy</a:t>
            </a:r>
            <a:r>
              <a:rPr lang="es-ES_tradnl" altLang="en-US" dirty="0" smtClean="0"/>
              <a:t> &amp; redo </a:t>
            </a:r>
            <a:r>
              <a:rPr lang="es-ES_tradnl" altLang="en-US" dirty="0" err="1" smtClean="0"/>
              <a:t>each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sentence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using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new </a:t>
            </a:r>
            <a:r>
              <a:rPr lang="es-ES_tradnl" altLang="en-US" dirty="0" err="1" smtClean="0"/>
              <a:t>subject</a:t>
            </a: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María vive en California. </a:t>
            </a:r>
            <a:r>
              <a:rPr lang="es-ES_tradnl" altLang="en-US" sz="2200" i="1" dirty="0"/>
              <a:t>(ellas)</a:t>
            </a:r>
          </a:p>
          <a:p>
            <a:pPr marL="609600" indent="-609600">
              <a:buFontTx/>
              <a:buAutoNum type="arabicPeriod"/>
            </a:pPr>
            <a:endParaRPr lang="es-ES_tradnl" altLang="en-US" sz="2200" i="1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Ella asiste a una escuela publica. </a:t>
            </a:r>
            <a:r>
              <a:rPr lang="es-ES_tradnl" altLang="en-US" sz="2200" i="1" dirty="0"/>
              <a:t>(su hermano y ella)</a:t>
            </a:r>
          </a:p>
          <a:p>
            <a:pPr marL="609600" indent="-609600">
              <a:buFontTx/>
              <a:buAutoNum type="arabicPeriod"/>
            </a:pPr>
            <a:endParaRPr lang="es-ES_tradnl" altLang="en-US" sz="2200" i="1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Ella aprende español en la escuela. </a:t>
            </a:r>
            <a:r>
              <a:rPr lang="es-ES_tradnl" altLang="en-US" sz="2200" i="1" dirty="0"/>
              <a:t>(ellas)</a:t>
            </a:r>
          </a:p>
          <a:p>
            <a:pPr marL="609600" indent="-609600">
              <a:buFontTx/>
              <a:buAutoNum type="arabicPeriod"/>
            </a:pPr>
            <a:endParaRPr lang="es-ES_tradnl" altLang="en-US" sz="2200" i="1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Ella lee y escribe mucho. </a:t>
            </a:r>
            <a:r>
              <a:rPr lang="es-ES_tradnl" altLang="en-US" sz="2200" i="1" dirty="0"/>
              <a:t>(sus amigas)</a:t>
            </a:r>
          </a:p>
          <a:p>
            <a:pPr marL="609600" indent="-609600">
              <a:buFontTx/>
              <a:buAutoNum type="arabicPeriod"/>
            </a:pPr>
            <a:endParaRPr lang="es-ES_tradnl" altLang="en-US" sz="2200" i="1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A veces ella ve la televisión. </a:t>
            </a:r>
            <a:r>
              <a:rPr lang="es-ES_tradnl" altLang="en-US" sz="2200" i="1" dirty="0"/>
              <a:t>(ellas)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838200"/>
            <a:ext cx="8229600" cy="5638800"/>
          </a:xfrm>
        </p:spPr>
        <p:txBody>
          <a:bodyPr/>
          <a:lstStyle/>
          <a:p>
            <a:r>
              <a:rPr lang="en-US" dirty="0"/>
              <a:t>TEXTBOOK:</a:t>
            </a:r>
          </a:p>
          <a:p>
            <a:pPr lvl="1"/>
            <a:r>
              <a:rPr lang="en-US" dirty="0" err="1"/>
              <a:t>Escucha</a:t>
            </a:r>
            <a:r>
              <a:rPr lang="en-US" dirty="0"/>
              <a:t> y </a:t>
            </a:r>
            <a:r>
              <a:rPr lang="en-US" dirty="0" err="1"/>
              <a:t>completa</a:t>
            </a:r>
            <a:r>
              <a:rPr lang="en-US" dirty="0"/>
              <a:t> </a:t>
            </a:r>
            <a:r>
              <a:rPr lang="en-US" u="sng" dirty="0" err="1"/>
              <a:t>Ejercicio</a:t>
            </a:r>
            <a:r>
              <a:rPr lang="en-US" u="sng" dirty="0"/>
              <a:t> 3</a:t>
            </a:r>
            <a:r>
              <a:rPr lang="en-US" dirty="0"/>
              <a:t> p. </a:t>
            </a:r>
            <a:r>
              <a:rPr lang="en-US" dirty="0" smtClean="0"/>
              <a:t>33 </a:t>
            </a:r>
            <a:r>
              <a:rPr lang="en-US" i="1" dirty="0" smtClean="0"/>
              <a:t>(read last slide)</a:t>
            </a:r>
            <a:endParaRPr lang="en-US" dirty="0"/>
          </a:p>
          <a:p>
            <a:pPr lvl="1"/>
            <a:endParaRPr lang="en-US" dirty="0"/>
          </a:p>
          <a:p>
            <a:endParaRPr lang="en-US" altLang="en-US" sz="2800" dirty="0"/>
          </a:p>
          <a:p>
            <a:endParaRPr lang="en-US" altLang="en-US" sz="2800" dirty="0"/>
          </a:p>
          <a:p>
            <a:endParaRPr lang="en-US" altLang="en-US" sz="2800" dirty="0" smtClean="0"/>
          </a:p>
          <a:p>
            <a:endParaRPr lang="en-US" altLang="en-US" sz="2800" dirty="0"/>
          </a:p>
          <a:p>
            <a:endParaRPr lang="en-US" altLang="en-US" sz="2800" dirty="0"/>
          </a:p>
        </p:txBody>
      </p:sp>
      <p:graphicFrame>
        <p:nvGraphicFramePr>
          <p:cNvPr id="8222" name="Group 30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719982317"/>
              </p:ext>
            </p:extLst>
          </p:nvPr>
        </p:nvGraphicFramePr>
        <p:xfrm>
          <a:off x="1752600" y="2422208"/>
          <a:ext cx="5486400" cy="2454592"/>
        </p:xfrm>
        <a:graphic>
          <a:graphicData uri="http://schemas.openxmlformats.org/drawingml/2006/table">
            <a:tbl>
              <a:tblPr/>
              <a:tblGrid>
                <a:gridCol w="2821577"/>
                <a:gridCol w="2664823"/>
              </a:tblGrid>
              <a:tr h="44291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One person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More than one person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</a:tr>
              <a:tr h="124271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14400"/>
            <a:ext cx="8229600" cy="5638800"/>
          </a:xfrm>
        </p:spPr>
        <p:txBody>
          <a:bodyPr/>
          <a:lstStyle/>
          <a:p>
            <a:endParaRPr lang="en-US" altLang="en-US" sz="3600" dirty="0" smtClean="0"/>
          </a:p>
          <a:p>
            <a:endParaRPr lang="en-US" altLang="en-US" sz="3600" dirty="0"/>
          </a:p>
          <a:p>
            <a:endParaRPr lang="en-US" altLang="en-US" sz="3600" dirty="0"/>
          </a:p>
          <a:p>
            <a:r>
              <a:rPr lang="en-US" altLang="en-US" sz="3600" dirty="0" smtClean="0"/>
              <a:t>WORKBOOK:</a:t>
            </a:r>
            <a:endParaRPr lang="en-US" altLang="en-US" dirty="0"/>
          </a:p>
          <a:p>
            <a:pPr lvl="1"/>
            <a:r>
              <a:rPr lang="en-US" altLang="en-US" dirty="0" err="1"/>
              <a:t>Completa</a:t>
            </a:r>
            <a:r>
              <a:rPr lang="en-US" altLang="en-US" dirty="0"/>
              <a:t> p. </a:t>
            </a:r>
            <a:r>
              <a:rPr lang="en-US" altLang="en-US" dirty="0" smtClean="0"/>
              <a:t>4.8</a:t>
            </a:r>
            <a:endParaRPr lang="en-US" altLang="en-US" dirty="0"/>
          </a:p>
        </p:txBody>
      </p:sp>
      <p:sp>
        <p:nvSpPr>
          <p:cNvPr id="8215" name="Rectangle 23"/>
          <p:cNvSpPr>
            <a:spLocks noChangeArrowheads="1"/>
          </p:cNvSpPr>
          <p:nvPr/>
        </p:nvSpPr>
        <p:spPr bwMode="auto">
          <a:xfrm>
            <a:off x="381000" y="1143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</a:rPr>
              <a:t># </a:t>
            </a:r>
            <a:r>
              <a:rPr lang="en-US" altLang="en-US" smtClean="0">
                <a:solidFill>
                  <a:srgbClr val="FF0000"/>
                </a:solidFill>
              </a:rPr>
              <a:t>24b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81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TEACHER ORAL PARTS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err="1" smtClean="0"/>
              <a:t>Ejercicio</a:t>
            </a:r>
            <a:r>
              <a:rPr lang="en-US" u="sng" dirty="0" smtClean="0"/>
              <a:t> 1 </a:t>
            </a:r>
            <a:r>
              <a:rPr lang="en-US" dirty="0" smtClean="0"/>
              <a:t>p. 137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L ee</a:t>
            </a:r>
            <a:r>
              <a:rPr lang="en-US" dirty="0" smtClean="0"/>
              <a:t> el </a:t>
            </a:r>
            <a:r>
              <a:rPr lang="en-US" dirty="0" err="1" smtClean="0"/>
              <a:t>libro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Comen</a:t>
            </a:r>
            <a:r>
              <a:rPr lang="en-US" dirty="0" smtClean="0"/>
              <a:t> en el </a:t>
            </a:r>
            <a:r>
              <a:rPr lang="en-US" dirty="0" err="1" smtClean="0"/>
              <a:t>comedor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Recibe</a:t>
            </a:r>
            <a:r>
              <a:rPr lang="en-US" dirty="0" smtClean="0"/>
              <a:t> un </a:t>
            </a:r>
            <a:r>
              <a:rPr lang="en-US" dirty="0" err="1" smtClean="0"/>
              <a:t>correo</a:t>
            </a:r>
            <a:r>
              <a:rPr lang="en-US" dirty="0" smtClean="0"/>
              <a:t> </a:t>
            </a:r>
            <a:r>
              <a:rPr lang="en-US" dirty="0" err="1" smtClean="0"/>
              <a:t>electronico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Abren</a:t>
            </a:r>
            <a:r>
              <a:rPr lang="en-US" dirty="0" smtClean="0"/>
              <a:t> el menu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Viven</a:t>
            </a:r>
            <a:r>
              <a:rPr lang="en-US" dirty="0" smtClean="0"/>
              <a:t> en </a:t>
            </a:r>
            <a:r>
              <a:rPr lang="en-US" dirty="0" err="1" smtClean="0"/>
              <a:t>una</a:t>
            </a:r>
            <a:r>
              <a:rPr lang="en-US" dirty="0" smtClean="0"/>
              <a:t> casa </a:t>
            </a:r>
            <a:r>
              <a:rPr lang="en-US" dirty="0" err="1" smtClean="0"/>
              <a:t>privada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98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18785</TotalTime>
  <Words>192</Words>
  <Application>Microsoft Office PowerPoint</Application>
  <PresentationFormat>On-screen Show (4:3)</PresentationFormat>
  <Paragraphs>47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27/11/17</vt:lpstr>
      <vt:lpstr>Ejercicios</vt:lpstr>
      <vt:lpstr>Ejercicios:</vt:lpstr>
      <vt:lpstr>PowerPoint Presentation</vt:lpstr>
      <vt:lpstr>TEACHER ORAL PARTS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7 IM La fecha es el 10 de marzo del 2011</dc:title>
  <dc:creator>Helen Zumaeta</dc:creator>
  <cp:lastModifiedBy>Helen Zumaeta</cp:lastModifiedBy>
  <cp:revision>42</cp:revision>
  <cp:lastPrinted>2016-12-06T22:00:16Z</cp:lastPrinted>
  <dcterms:created xsi:type="dcterms:W3CDTF">2011-03-10T02:59:13Z</dcterms:created>
  <dcterms:modified xsi:type="dcterms:W3CDTF">2017-11-27T17:43:02Z</dcterms:modified>
</cp:coreProperties>
</file>